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66" r:id="rId3"/>
    <p:sldId id="267" r:id="rId4"/>
    <p:sldId id="268" r:id="rId5"/>
    <p:sldId id="269" r:id="rId6"/>
    <p:sldId id="270" r:id="rId7"/>
    <p:sldId id="271" r:id="rId8"/>
    <p:sldId id="272" r:id="rId9"/>
    <p:sldId id="273" r:id="rId10"/>
    <p:sldId id="274" r:id="rId11"/>
    <p:sldId id="275"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EF9C336-7338-495F-B80C-C2C503FB913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4279340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F9C336-7338-495F-B80C-C2C503FB913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372439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F9C336-7338-495F-B80C-C2C503FB913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1383219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F9C336-7338-495F-B80C-C2C503FB913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111424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F9C336-7338-495F-B80C-C2C503FB913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40393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EF9C336-7338-495F-B80C-C2C503FB913F}"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239916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EF9C336-7338-495F-B80C-C2C503FB913F}"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3397834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EF9C336-7338-495F-B80C-C2C503FB913F}"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357051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F9C336-7338-495F-B80C-C2C503FB913F}"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3198733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F9C336-7338-495F-B80C-C2C503FB913F}"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357398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F9C336-7338-495F-B80C-C2C503FB913F}"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65268D-0716-42CF-9E41-877EF3B47A94}" type="slidenum">
              <a:rPr lang="ar-IQ" smtClean="0"/>
              <a:t>‹#›</a:t>
            </a:fld>
            <a:endParaRPr lang="ar-IQ"/>
          </a:p>
        </p:txBody>
      </p:sp>
    </p:spTree>
    <p:extLst>
      <p:ext uri="{BB962C8B-B14F-4D97-AF65-F5344CB8AC3E}">
        <p14:creationId xmlns:p14="http://schemas.microsoft.com/office/powerpoint/2010/main" val="298362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F9C336-7338-495F-B80C-C2C503FB913F}"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65268D-0716-42CF-9E41-877EF3B47A94}" type="slidenum">
              <a:rPr lang="ar-IQ" smtClean="0"/>
              <a:t>‹#›</a:t>
            </a:fld>
            <a:endParaRPr lang="ar-IQ"/>
          </a:p>
        </p:txBody>
      </p:sp>
    </p:spTree>
    <p:extLst>
      <p:ext uri="{BB962C8B-B14F-4D97-AF65-F5344CB8AC3E}">
        <p14:creationId xmlns:p14="http://schemas.microsoft.com/office/powerpoint/2010/main" val="1103840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التاسعة</a:t>
            </a:r>
            <a:br>
              <a:rPr lang="ar-IQ" dirty="0" smtClean="0"/>
            </a:br>
            <a:r>
              <a:rPr lang="ar-IQ" dirty="0" smtClean="0"/>
              <a:t>تعليم رفعة النتر باليدين (كلين-جيرك)</a:t>
            </a:r>
            <a:endParaRPr lang="ar-IQ" dirty="0"/>
          </a:p>
        </p:txBody>
      </p:sp>
      <p:sp>
        <p:nvSpPr>
          <p:cNvPr id="3" name="عنصر نائب للمحتوى 2"/>
          <p:cNvSpPr>
            <a:spLocks noGrp="1"/>
          </p:cNvSpPr>
          <p:nvPr>
            <p:ph idx="1"/>
          </p:nvPr>
        </p:nvSpPr>
        <p:spPr/>
        <p:txBody>
          <a:bodyPr/>
          <a:lstStyle/>
          <a:p>
            <a:r>
              <a:rPr lang="ar-IQ" dirty="0" smtClean="0"/>
              <a:t>القسم الاول : </a:t>
            </a:r>
            <a:r>
              <a:rPr lang="en-US" dirty="0" smtClean="0"/>
              <a:t>CLEAN</a:t>
            </a:r>
          </a:p>
          <a:p>
            <a:pPr algn="just"/>
            <a:r>
              <a:rPr lang="ar-IQ" dirty="0" smtClean="0"/>
              <a:t>تكون الاثقال في مركز منصة المسابقة بشكل افقي . يتخذ المشارك وضعية البداية خلف الاثقال و يكون امام الحكام , ثم يمسك بالاثقال و يقربها نحو الركبتين , يتم الامساك بالاثقال , و تسحب بحركة واحدة من على المنصة الى الاكتاف , سواء مع تفريق او تمديد القدمين (توسيع قاعدة الارتكاز) . خلال هذه الحركة المتواصلة تبقى الاثقال قريبة من الجسم و يمكن إنزالها بخفة نحو </a:t>
            </a:r>
          </a:p>
          <a:p>
            <a:pPr marL="0" indent="0">
              <a:buNone/>
            </a:pPr>
            <a:endParaRPr lang="ar-IQ" dirty="0"/>
          </a:p>
        </p:txBody>
      </p:sp>
    </p:spTree>
    <p:extLst>
      <p:ext uri="{BB962C8B-B14F-4D97-AF65-F5344CB8AC3E}">
        <p14:creationId xmlns:p14="http://schemas.microsoft.com/office/powerpoint/2010/main" val="3515044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b="1" dirty="0" smtClean="0"/>
              <a:t>3-</a:t>
            </a:r>
            <a:r>
              <a:rPr lang="ar-SA" b="1" dirty="0" smtClean="0"/>
              <a:t>السقوط :						</a:t>
            </a:r>
            <a:endParaRPr lang="en-US" dirty="0" smtClean="0"/>
          </a:p>
          <a:p>
            <a:pPr algn="just"/>
            <a:r>
              <a:rPr lang="ar-SA" b="1" dirty="0" smtClean="0"/>
              <a:t> السقوط بطريقة القرفصاء			</a:t>
            </a:r>
            <a:r>
              <a:rPr lang="en-US" b="1" dirty="0" smtClean="0"/>
              <a:t>Squat</a:t>
            </a:r>
            <a:endParaRPr lang="en-US" dirty="0" smtClean="0"/>
          </a:p>
          <a:p>
            <a:pPr marL="0" indent="0" algn="just">
              <a:buNone/>
            </a:pPr>
            <a:r>
              <a:rPr lang="ar-SA" dirty="0" smtClean="0"/>
              <a:t>تتسم هذه الحركة بالسهولة لذا يلجأ معظم الرباعيين إلى تطبيقها .</a:t>
            </a:r>
            <a:endParaRPr lang="en-US" dirty="0" smtClean="0"/>
          </a:p>
          <a:p>
            <a:pPr marL="0" indent="0" algn="just">
              <a:buNone/>
            </a:pPr>
            <a:r>
              <a:rPr lang="ar-SA" dirty="0" smtClean="0"/>
              <a:t>بعد أن يصل الثقل إلى أعلى نقطة في السحب تجرى عملية القرفصاء الكامل (العميق) يصحبها لف المرفقين تحت الثقل ووضعه على الصدر .</a:t>
            </a:r>
            <a:endParaRPr lang="en-US" dirty="0" smtClean="0"/>
          </a:p>
          <a:p>
            <a:pPr marL="0" indent="0" algn="just">
              <a:buNone/>
            </a:pPr>
            <a:r>
              <a:rPr lang="ar-SA" dirty="0" smtClean="0"/>
              <a:t>تجري عملية القرفصاء بوضع القدمين في موضعهما نفسه بتباعد مقدم القدمين في البداية أو بعد القفز . </a:t>
            </a:r>
            <a:endParaRPr lang="en-US" dirty="0" smtClean="0"/>
          </a:p>
          <a:p>
            <a:pPr marL="0" indent="0" algn="just">
              <a:buNone/>
            </a:pPr>
            <a:r>
              <a:rPr lang="ar-SA" dirty="0" smtClean="0"/>
              <a:t>كما في الخطف يكون من الصعوبة الاحتفاظ بالاتزان الأمامي – الخلفي ، يكون وضع الجذع منتصباً ، والمرفقان المرتفعان إلى مستوى الكتفين يجب أن لا يلمسا الركبتين .</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3304866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t>4-</a:t>
            </a:r>
            <a:r>
              <a:rPr lang="ar-SA" b="1" dirty="0" smtClean="0"/>
              <a:t>النهوض 					</a:t>
            </a:r>
            <a:endParaRPr lang="en-US" dirty="0" smtClean="0"/>
          </a:p>
          <a:p>
            <a:r>
              <a:rPr lang="ar-SA" b="1" dirty="0" smtClean="0"/>
              <a:t>النهوض من وضع القرفصاء : </a:t>
            </a:r>
            <a:endParaRPr lang="en-US" dirty="0" smtClean="0"/>
          </a:p>
          <a:p>
            <a:pPr marL="0" indent="0" algn="just">
              <a:buNone/>
            </a:pPr>
            <a:r>
              <a:rPr lang="ar-SA" dirty="0" smtClean="0"/>
              <a:t>تؤدى هذه الحركة بسهولة إذا كانت الصدمة الناتجة عن ضرب الفخذين بعضلة سمانة الساق قد استخدمت .إذ أن هذه الصدمة تساعد الرباع كثيراً عند النهوض من وضع القرفصاء العميق ، وفي كثير من الأوقات لا تستخدم هذه الصدمة ، لأن قضيب الثقل مثبت على الصدر ومتجه كثيراً إلى الأمام ، فإذا تم إجراء استقامة الرجلين فهذا يؤدي إلى فشل المحاولة </a:t>
            </a:r>
            <a:endParaRPr lang="ar-IQ" dirty="0" smtClean="0"/>
          </a:p>
          <a:p>
            <a:pPr marL="0" indent="0">
              <a:buNone/>
            </a:pPr>
            <a:endParaRPr lang="ar-IQ" dirty="0"/>
          </a:p>
        </p:txBody>
      </p:sp>
    </p:spTree>
    <p:extLst>
      <p:ext uri="{BB962C8B-B14F-4D97-AF65-F5344CB8AC3E}">
        <p14:creationId xmlns:p14="http://schemas.microsoft.com/office/powerpoint/2010/main" val="198054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القدمين .لا يسمح للأثقال ان تمس الصدر قبل ان تثبت على الوضعية النهائية سواء على الصدر او بأمتداد الذراعين بشكل كامل . يجب على قدمي اللاعب ان تعود الى نفس الخط و يجب على الساقين ان تكونا ممتدتان بشكل كامل قبل الشروع في القسم الثاني للنتر </a:t>
            </a:r>
            <a:r>
              <a:rPr lang="en-US" dirty="0" smtClean="0"/>
              <a:t>Jerk</a:t>
            </a:r>
            <a:r>
              <a:rPr lang="ar-IQ" dirty="0" smtClean="0"/>
              <a:t> . لا يسمح لأي جزء من الجسم ان يمس المنصة عدا القدمين خلال تنفيذ حركة </a:t>
            </a:r>
            <a:r>
              <a:rPr lang="en-US" dirty="0" smtClean="0"/>
              <a:t>clean</a:t>
            </a:r>
            <a:r>
              <a:rPr lang="ar-IQ" dirty="0" smtClean="0"/>
              <a:t>.</a:t>
            </a:r>
            <a:endParaRPr lang="en-US" dirty="0" smtClean="0"/>
          </a:p>
          <a:p>
            <a:endParaRPr lang="ar-IQ" dirty="0" smtClean="0"/>
          </a:p>
          <a:p>
            <a:endParaRPr lang="ar-IQ" dirty="0"/>
          </a:p>
        </p:txBody>
      </p:sp>
    </p:spTree>
    <p:extLst>
      <p:ext uri="{BB962C8B-B14F-4D97-AF65-F5344CB8AC3E}">
        <p14:creationId xmlns:p14="http://schemas.microsoft.com/office/powerpoint/2010/main" val="1675552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يتكون قسم الرفع إلى الصدر من المراحل الآتية :- </a:t>
            </a:r>
            <a:endParaRPr lang="en-US" dirty="0" smtClean="0"/>
          </a:p>
          <a:p>
            <a:pPr marL="0" indent="0">
              <a:buNone/>
            </a:pPr>
            <a:r>
              <a:rPr lang="ar-SA" dirty="0" smtClean="0"/>
              <a:t>1- وضع البدء</a:t>
            </a:r>
            <a:endParaRPr lang="en-US" dirty="0" smtClean="0"/>
          </a:p>
          <a:p>
            <a:pPr marL="0" indent="0">
              <a:buNone/>
            </a:pPr>
            <a:r>
              <a:rPr lang="ar-SA" dirty="0" smtClean="0"/>
              <a:t>2- السحب</a:t>
            </a:r>
            <a:endParaRPr lang="en-US" dirty="0" smtClean="0"/>
          </a:p>
          <a:p>
            <a:pPr marL="0" indent="0">
              <a:buNone/>
            </a:pPr>
            <a:r>
              <a:rPr lang="ar-SA" dirty="0" smtClean="0"/>
              <a:t>3- السقوط</a:t>
            </a:r>
            <a:endParaRPr lang="en-US" dirty="0" smtClean="0"/>
          </a:p>
          <a:p>
            <a:pPr marL="0" indent="0">
              <a:buNone/>
            </a:pPr>
            <a:r>
              <a:rPr lang="ar-SA" dirty="0" smtClean="0"/>
              <a:t>4- النهوض </a:t>
            </a:r>
            <a:endParaRPr lang="en-US" dirty="0" smtClean="0"/>
          </a:p>
          <a:p>
            <a:pPr marL="0" indent="0">
              <a:buNone/>
            </a:pPr>
            <a:r>
              <a:rPr lang="ar-SA" dirty="0" smtClean="0"/>
              <a:t>5- وضع البدء للنتر.</a:t>
            </a:r>
            <a:endParaRPr lang="en-US" dirty="0" smtClean="0"/>
          </a:p>
          <a:p>
            <a:pPr marL="0" indent="0">
              <a:buNone/>
            </a:pPr>
            <a:r>
              <a:rPr lang="ar-SA" dirty="0" smtClean="0"/>
              <a:t>ويؤدى قسم النتر : بالخطوات الآتية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82306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marL="0" indent="0">
              <a:buNone/>
            </a:pPr>
            <a:r>
              <a:rPr lang="ar-SA" dirty="0" smtClean="0"/>
              <a:t>- ثني الرجلين قليلاً والنتر : </a:t>
            </a:r>
            <a:endParaRPr lang="en-US" dirty="0" smtClean="0"/>
          </a:p>
          <a:p>
            <a:pPr marL="0" indent="0">
              <a:buNone/>
            </a:pPr>
            <a:r>
              <a:rPr lang="ar-SA" dirty="0" smtClean="0"/>
              <a:t>أ- بفتح القدمين أماماً – خلفاً </a:t>
            </a:r>
            <a:r>
              <a:rPr lang="en-US" dirty="0" smtClean="0"/>
              <a:t>Split</a:t>
            </a:r>
            <a:r>
              <a:rPr lang="ar-SA" dirty="0" smtClean="0"/>
              <a:t> .</a:t>
            </a:r>
            <a:endParaRPr lang="en-US" dirty="0" smtClean="0"/>
          </a:p>
          <a:p>
            <a:pPr marL="0" indent="0">
              <a:buNone/>
            </a:pPr>
            <a:r>
              <a:rPr lang="ar-SA" dirty="0" smtClean="0"/>
              <a:t>ب- نتر بنصف القرفصاء </a:t>
            </a:r>
            <a:r>
              <a:rPr lang="en-US" dirty="0" smtClean="0"/>
              <a:t>Power Jerk</a:t>
            </a:r>
            <a:r>
              <a:rPr lang="ar-SA" dirty="0" smtClean="0"/>
              <a:t> .</a:t>
            </a:r>
            <a:endParaRPr lang="en-US" dirty="0" smtClean="0"/>
          </a:p>
          <a:p>
            <a:pPr marL="0" indent="0">
              <a:buNone/>
            </a:pPr>
            <a:r>
              <a:rPr lang="ar-SA" dirty="0" smtClean="0"/>
              <a:t>ج- نتر بقرفصاء كامل </a:t>
            </a:r>
            <a:r>
              <a:rPr lang="en-US" dirty="0" smtClean="0"/>
              <a:t>Squat Jerk</a:t>
            </a:r>
          </a:p>
          <a:p>
            <a:pPr marL="0" indent="0">
              <a:buNone/>
            </a:pPr>
            <a:r>
              <a:rPr lang="ar-SA" dirty="0" smtClean="0"/>
              <a:t>7- النهوض :</a:t>
            </a:r>
            <a:endParaRPr lang="en-US" dirty="0" smtClean="0"/>
          </a:p>
          <a:p>
            <a:r>
              <a:rPr lang="ar-SA" dirty="0" smtClean="0"/>
              <a:t>من وضع نصف القرفصاء .</a:t>
            </a:r>
            <a:endParaRPr lang="en-US" dirty="0" smtClean="0"/>
          </a:p>
          <a:p>
            <a:r>
              <a:rPr lang="ar-SA" dirty="0" smtClean="0"/>
              <a:t>من وضع القرفصاء الكامل .</a:t>
            </a:r>
            <a:endParaRPr lang="en-US" dirty="0" smtClean="0"/>
          </a:p>
          <a:p>
            <a:pPr marL="0" indent="0">
              <a:buNone/>
            </a:pPr>
            <a:r>
              <a:rPr lang="ar-SA" dirty="0" smtClean="0"/>
              <a:t>8- تثبيت الثقل فوق الرأس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1599038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b="1" dirty="0" smtClean="0"/>
              <a:t>وضع البدء	</a:t>
            </a:r>
            <a:r>
              <a:rPr lang="en-US" b="1" dirty="0" smtClean="0"/>
              <a:t>The starting position</a:t>
            </a:r>
            <a:endParaRPr lang="en-US" dirty="0" smtClean="0"/>
          </a:p>
          <a:p>
            <a:pPr marL="0" indent="0">
              <a:buNone/>
            </a:pPr>
            <a:r>
              <a:rPr lang="ar-SA" dirty="0" smtClean="0"/>
              <a:t>وهو يشبه وضع البدء في الخطف لكن الحقيقة تتطلب القبضة الضيقة ، ويكون الحوض (الورك) أقل ارتفاعاً من الخطف والجذع مائلاً قليلاً إلى الأمام بزاوية 45ْ عن الطبلة والرأس </a:t>
            </a:r>
            <a:endParaRPr lang="ar-IQ" dirty="0" smtClean="0"/>
          </a:p>
          <a:p>
            <a:pPr marL="0" indent="0">
              <a:buNone/>
            </a:pPr>
            <a:endParaRPr lang="ar-IQ" dirty="0" smtClean="0"/>
          </a:p>
          <a:p>
            <a:pPr marL="0" indent="0">
              <a:buNone/>
            </a:pPr>
            <a:endParaRPr lang="ar-IQ" dirty="0"/>
          </a:p>
        </p:txBody>
      </p:sp>
      <p:grpSp>
        <p:nvGrpSpPr>
          <p:cNvPr id="4" name="مجموعة 10"/>
          <p:cNvGrpSpPr>
            <a:grpSpLocks/>
          </p:cNvGrpSpPr>
          <p:nvPr/>
        </p:nvGrpSpPr>
        <p:grpSpPr bwMode="auto">
          <a:xfrm>
            <a:off x="914400" y="3789040"/>
            <a:ext cx="4022725" cy="3240360"/>
            <a:chOff x="1440" y="8208"/>
            <a:chExt cx="6336" cy="3744"/>
          </a:xfrm>
        </p:grpSpPr>
        <p:pic>
          <p:nvPicPr>
            <p:cNvPr id="5" name="Picture 9" descr="Image-10"/>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t="7947" r="2628" b="4636"/>
            <a:stretch>
              <a:fillRect/>
            </a:stretch>
          </p:blipFill>
          <p:spPr bwMode="auto">
            <a:xfrm>
              <a:off x="1440" y="8208"/>
              <a:ext cx="6336" cy="3168"/>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10"/>
            <p:cNvSpPr txBox="1">
              <a:spLocks noChangeArrowheads="1"/>
            </p:cNvSpPr>
            <p:nvPr/>
          </p:nvSpPr>
          <p:spPr bwMode="auto">
            <a:xfrm>
              <a:off x="3888" y="11376"/>
              <a:ext cx="1584" cy="5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ts val="1000"/>
                </a:spcBef>
                <a:spcAft>
                  <a:spcPct val="0"/>
                </a:spcAft>
                <a:buClrTx/>
                <a:buSzTx/>
                <a:buFontTx/>
                <a:buNone/>
                <a:tabLst/>
              </a:pPr>
              <a:r>
                <a:rPr kumimoji="0" lang="ar-SA" altLang="ar-IQ" sz="1100" b="1" i="1" u="none" strike="noStrike" cap="none" normalizeH="0" baseline="0" smtClean="0">
                  <a:ln>
                    <a:noFill/>
                  </a:ln>
                  <a:solidFill>
                    <a:srgbClr val="4F81BD"/>
                  </a:solidFill>
                  <a:effectLst/>
                  <a:latin typeface="Times New Roman" pitchFamily="18" charset="0"/>
                  <a:ea typeface="Arial" pitchFamily="34" charset="0"/>
                  <a:cs typeface="Times New Roman" pitchFamily="18" charset="0"/>
                </a:rPr>
                <a:t>الشكل (6)</a:t>
              </a:r>
              <a:endParaRPr kumimoji="0" lang="ar-IQ" altLang="ar-IQ"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41277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SA" dirty="0" smtClean="0"/>
              <a:t>على استقامة الجذع ، والنظر متجهاً إلى الأمام والأسفل بمسافة 6-7 سنتمترات عن قضيب الثقل ، وتتباعد القدمان بقدر عرض الكتفين ويكون مقدم القدمين بوضع متوازٍ أو متباعدتين قليلاً . </a:t>
            </a:r>
            <a:endParaRPr lang="en-US" dirty="0" smtClean="0"/>
          </a:p>
          <a:p>
            <a:pPr algn="just"/>
            <a:r>
              <a:rPr lang="ar-SA" dirty="0" smtClean="0"/>
              <a:t>"وهناك البدء الآسيوي" وفيه تكون الركبتان خارج اليدين أي تلامس المرفقين الفخذين من الداخل والجذع يكون أكثر انتصاباً من الحالة السابقة وتتقارب عقبا الرباع بالشكل كبير وينفتح مقدم القدمين إلى الخارج كثيراً وتقل الزاوية المحصورة بين الفخذ والساق وبين الفخذ والجذع.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321064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marL="0" indent="0">
              <a:buNone/>
            </a:pPr>
            <a:r>
              <a:rPr lang="ar-IQ" b="1" dirty="0" smtClean="0"/>
              <a:t>2-</a:t>
            </a:r>
            <a:r>
              <a:rPr lang="ar-SA" b="1" dirty="0" smtClean="0"/>
              <a:t> السحب 						</a:t>
            </a:r>
            <a:endParaRPr lang="en-US" dirty="0" smtClean="0"/>
          </a:p>
          <a:p>
            <a:pPr algn="just"/>
            <a:r>
              <a:rPr lang="ar-SA" dirty="0" smtClean="0"/>
              <a:t>ويؤدى بمرحلتين الأولى تكون بطيئة وتستمر حتى يصل الثقل الثلث السفلي من الفخذين عندها يقترب الثقل من جسم الرباع . </a:t>
            </a:r>
            <a:endParaRPr lang="en-US" dirty="0" smtClean="0"/>
          </a:p>
          <a:p>
            <a:pPr algn="just"/>
            <a:r>
              <a:rPr lang="ar-SA" dirty="0" smtClean="0"/>
              <a:t>والمرحلة الثانية للسحب تبدأ بثني الركبتين ثانية (حركة الركبتين وتسمى بالانثناء المزدوج للركبتين) ويدخلان تحت قضيب الثقل ، وهنا تكبر الزاوية المحصورة بين الفخذين والجذع . عندها ينجز الانفجار بحركة موحدة من قبل الرجلين والجذع ولابد من الإشارة إلى أن الانفجار يعمل على وصول الجذع والجسم إلى الوضع العمودي الكامل .</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334515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dirty="0" smtClean="0"/>
              <a:t>لغرض إنجاز الانفجار الفعال تحت أفضل حالة فمن الضرورة المطلقة أن يسند الرباع جسمه إلى كامل القدمين ، وعندما يقترب الثقل من أعلى ارتفاع له في مرحلة السحب الثانية يرفع الرباع كاحليه مستنداً إلى مقدم القدمين (المشطين) لغرض رفع الثقل إلى أقصى ارتفاع ممكن بمساعدة الذراعين والكتفين في الوقت نفسه . </a:t>
            </a:r>
            <a:endParaRPr lang="en-US" dirty="0" smtClean="0"/>
          </a:p>
          <a:p>
            <a:endParaRPr lang="ar-IQ" dirty="0" smtClean="0"/>
          </a:p>
          <a:p>
            <a:endParaRPr lang="ar-IQ" dirty="0"/>
          </a:p>
        </p:txBody>
      </p:sp>
    </p:spTree>
    <p:extLst>
      <p:ext uri="{BB962C8B-B14F-4D97-AF65-F5344CB8AC3E}">
        <p14:creationId xmlns:p14="http://schemas.microsoft.com/office/powerpoint/2010/main" val="3957969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إن أعلى نقطة يصل إليها هي أوطأ من السحب في الخطف والتي تكون بارتفاع مستوى حزام الرباع إذ أن رفع الثقل عالياً عملية غير اقتصادية وخطرة ، لأنها تستهلك طاقة كبيرة ، كذلك في اللحظة التي ينزل الثقل على الصدر يحتمل أن يؤدي إلى الإصابة . هذا هو السبب الذي يجعل بعض الرباعيين يلمسون الركبتين بالمرفقين (في حال القرفصاء)  .</a:t>
            </a:r>
            <a:endParaRPr lang="en-US" dirty="0" smtClean="0"/>
          </a:p>
          <a:p>
            <a:pPr marL="0" indent="0" algn="just">
              <a:buNone/>
            </a:pPr>
            <a:endParaRPr lang="ar-IQ" dirty="0" smtClean="0"/>
          </a:p>
          <a:p>
            <a:endParaRPr lang="ar-IQ" dirty="0"/>
          </a:p>
        </p:txBody>
      </p:sp>
    </p:spTree>
    <p:extLst>
      <p:ext uri="{BB962C8B-B14F-4D97-AF65-F5344CB8AC3E}">
        <p14:creationId xmlns:p14="http://schemas.microsoft.com/office/powerpoint/2010/main" val="96152919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417</Words>
  <Application>Microsoft Office PowerPoint</Application>
  <PresentationFormat>عرض على الشاشة (3:4)‏</PresentationFormat>
  <Paragraphs>38</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المحاضرة التاسعة تعليم رفعة النتر باليدين (كلين-جيرك)</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Future</dc:creator>
  <cp:lastModifiedBy>Future</cp:lastModifiedBy>
  <cp:revision>10</cp:revision>
  <dcterms:created xsi:type="dcterms:W3CDTF">2018-12-13T14:11:58Z</dcterms:created>
  <dcterms:modified xsi:type="dcterms:W3CDTF">2018-12-13T14:21:22Z</dcterms:modified>
</cp:coreProperties>
</file>